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5"/>
    <p:restoredTop sz="94589"/>
  </p:normalViewPr>
  <p:slideViewPr>
    <p:cSldViewPr snapToGrid="0">
      <p:cViewPr varScale="1">
        <p:scale>
          <a:sx n="88" d="100"/>
          <a:sy n="88" d="100"/>
        </p:scale>
        <p:origin x="208" y="872"/>
      </p:cViewPr>
      <p:guideLst/>
    </p:cSldViewPr>
  </p:slideViewPr>
  <p:notesTextViewPr>
    <p:cViewPr>
      <p:scale>
        <a:sx n="1" d="1"/>
        <a:sy n="1" d="1"/>
      </p:scale>
      <p:origin x="0" y="-9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C2010-868C-457A-9A11-F33B30105C1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3D3ED2B-45AC-4816-830B-467FA44B9E3F}">
      <dgm:prSet/>
      <dgm:spPr/>
      <dgm:t>
        <a:bodyPr/>
        <a:lstStyle/>
        <a:p>
          <a:r>
            <a:rPr lang="en-US"/>
            <a:t>Source: President William McKinley, </a:t>
          </a:r>
          <a:r>
            <a:rPr lang="en-US" i="1"/>
            <a:t>Benevolent Assimilation Proclamation</a:t>
          </a:r>
          <a:r>
            <a:rPr lang="en-US"/>
            <a:t>, December 21, 1898. </a:t>
          </a:r>
        </a:p>
      </dgm:t>
    </dgm:pt>
    <dgm:pt modelId="{F1A1152A-3C2D-49F1-ADCC-08DCB2BCC6DA}" type="parTrans" cxnId="{FDB7A93C-DB9E-475D-97E0-2E225E7A1C9F}">
      <dgm:prSet/>
      <dgm:spPr/>
      <dgm:t>
        <a:bodyPr/>
        <a:lstStyle/>
        <a:p>
          <a:endParaRPr lang="en-US"/>
        </a:p>
      </dgm:t>
    </dgm:pt>
    <dgm:pt modelId="{40518C8B-93C0-4F02-A39A-E2537F494D65}" type="sibTrans" cxnId="{FDB7A93C-DB9E-475D-97E0-2E225E7A1C9F}">
      <dgm:prSet/>
      <dgm:spPr/>
      <dgm:t>
        <a:bodyPr/>
        <a:lstStyle/>
        <a:p>
          <a:endParaRPr lang="en-US"/>
        </a:p>
      </dgm:t>
    </dgm:pt>
    <dgm:pt modelId="{8398CCFB-FD4D-4A27-A9F7-50C4619CB462}">
      <dgm:prSet/>
      <dgm:spPr/>
      <dgm:t>
        <a:bodyPr/>
        <a:lstStyle/>
        <a:p>
          <a:r>
            <a:rPr lang="en-US"/>
            <a:t>Read the primary source handout. 5 minutes. </a:t>
          </a:r>
        </a:p>
      </dgm:t>
    </dgm:pt>
    <dgm:pt modelId="{8EB53044-9C3D-45FA-BF20-DA5E91B90EDE}" type="parTrans" cxnId="{6529BDDB-3388-4C08-916C-6B3F8188137C}">
      <dgm:prSet/>
      <dgm:spPr/>
      <dgm:t>
        <a:bodyPr/>
        <a:lstStyle/>
        <a:p>
          <a:endParaRPr lang="en-US"/>
        </a:p>
      </dgm:t>
    </dgm:pt>
    <dgm:pt modelId="{3A014528-FFA6-4DAB-BD75-DEB3F478BD55}" type="sibTrans" cxnId="{6529BDDB-3388-4C08-916C-6B3F8188137C}">
      <dgm:prSet/>
      <dgm:spPr/>
      <dgm:t>
        <a:bodyPr/>
        <a:lstStyle/>
        <a:p>
          <a:endParaRPr lang="en-US"/>
        </a:p>
      </dgm:t>
    </dgm:pt>
    <dgm:pt modelId="{44B2BC23-BB4F-417B-B152-A31B57D28C04}">
      <dgm:prSet/>
      <dgm:spPr/>
      <dgm:t>
        <a:bodyPr/>
        <a:lstStyle/>
        <a:p>
          <a:r>
            <a:rPr lang="en-US"/>
            <a:t>Command Question: Based </a:t>
          </a:r>
          <a:r>
            <a:rPr lang="en-US" i="1"/>
            <a:t>only </a:t>
          </a:r>
          <a:r>
            <a:rPr lang="en-US"/>
            <a:t>on this document, what are your Rules of Engagement (ROE)? </a:t>
          </a:r>
        </a:p>
      </dgm:t>
    </dgm:pt>
    <dgm:pt modelId="{B81CAA4B-598F-4454-947D-F8CD4E741EAF}" type="parTrans" cxnId="{AB84A72E-D93D-434D-B6F5-3F206A1B3A8C}">
      <dgm:prSet/>
      <dgm:spPr/>
      <dgm:t>
        <a:bodyPr/>
        <a:lstStyle/>
        <a:p>
          <a:endParaRPr lang="en-US"/>
        </a:p>
      </dgm:t>
    </dgm:pt>
    <dgm:pt modelId="{ED04C522-2B94-4F7F-9A4A-6AC9E583CB54}" type="sibTrans" cxnId="{AB84A72E-D93D-434D-B6F5-3F206A1B3A8C}">
      <dgm:prSet/>
      <dgm:spPr/>
      <dgm:t>
        <a:bodyPr/>
        <a:lstStyle/>
        <a:p>
          <a:endParaRPr lang="en-US"/>
        </a:p>
      </dgm:t>
    </dgm:pt>
    <dgm:pt modelId="{D53E2BF7-5184-714A-A011-CC025EB0D2A0}" type="pres">
      <dgm:prSet presAssocID="{448C2010-868C-457A-9A11-F33B30105C1C}" presName="hierChild1" presStyleCnt="0">
        <dgm:presLayoutVars>
          <dgm:chPref val="1"/>
          <dgm:dir/>
          <dgm:animOne val="branch"/>
          <dgm:animLvl val="lvl"/>
          <dgm:resizeHandles/>
        </dgm:presLayoutVars>
      </dgm:prSet>
      <dgm:spPr/>
    </dgm:pt>
    <dgm:pt modelId="{5EF62C80-A188-904D-9B39-A4AB9C28D5B5}" type="pres">
      <dgm:prSet presAssocID="{A3D3ED2B-45AC-4816-830B-467FA44B9E3F}" presName="hierRoot1" presStyleCnt="0"/>
      <dgm:spPr/>
    </dgm:pt>
    <dgm:pt modelId="{A82DE606-BAD0-244B-B845-E1E3E2A7C6A5}" type="pres">
      <dgm:prSet presAssocID="{A3D3ED2B-45AC-4816-830B-467FA44B9E3F}" presName="composite" presStyleCnt="0"/>
      <dgm:spPr/>
    </dgm:pt>
    <dgm:pt modelId="{CE7D8CF2-59D5-A54A-B470-DDC14CD12FA9}" type="pres">
      <dgm:prSet presAssocID="{A3D3ED2B-45AC-4816-830B-467FA44B9E3F}" presName="background" presStyleLbl="node0" presStyleIdx="0" presStyleCnt="3"/>
      <dgm:spPr/>
    </dgm:pt>
    <dgm:pt modelId="{B7D27AB1-4F0E-A14A-874E-D47B8EA3C67F}" type="pres">
      <dgm:prSet presAssocID="{A3D3ED2B-45AC-4816-830B-467FA44B9E3F}" presName="text" presStyleLbl="fgAcc0" presStyleIdx="0" presStyleCnt="3">
        <dgm:presLayoutVars>
          <dgm:chPref val="3"/>
        </dgm:presLayoutVars>
      </dgm:prSet>
      <dgm:spPr/>
    </dgm:pt>
    <dgm:pt modelId="{0A4B6763-0F1E-AC40-A067-9B616313AF97}" type="pres">
      <dgm:prSet presAssocID="{A3D3ED2B-45AC-4816-830B-467FA44B9E3F}" presName="hierChild2" presStyleCnt="0"/>
      <dgm:spPr/>
    </dgm:pt>
    <dgm:pt modelId="{D3C79190-DBD7-AC4A-B0AF-9ACA62CBAD57}" type="pres">
      <dgm:prSet presAssocID="{8398CCFB-FD4D-4A27-A9F7-50C4619CB462}" presName="hierRoot1" presStyleCnt="0"/>
      <dgm:spPr/>
    </dgm:pt>
    <dgm:pt modelId="{47FD00FA-5885-0A41-BCBA-40C675259C99}" type="pres">
      <dgm:prSet presAssocID="{8398CCFB-FD4D-4A27-A9F7-50C4619CB462}" presName="composite" presStyleCnt="0"/>
      <dgm:spPr/>
    </dgm:pt>
    <dgm:pt modelId="{94E34E0A-4D0C-6F4D-A5FC-4323C4DFA447}" type="pres">
      <dgm:prSet presAssocID="{8398CCFB-FD4D-4A27-A9F7-50C4619CB462}" presName="background" presStyleLbl="node0" presStyleIdx="1" presStyleCnt="3"/>
      <dgm:spPr/>
    </dgm:pt>
    <dgm:pt modelId="{4F9335C5-F03F-C241-A17C-124555D1A0B4}" type="pres">
      <dgm:prSet presAssocID="{8398CCFB-FD4D-4A27-A9F7-50C4619CB462}" presName="text" presStyleLbl="fgAcc0" presStyleIdx="1" presStyleCnt="3">
        <dgm:presLayoutVars>
          <dgm:chPref val="3"/>
        </dgm:presLayoutVars>
      </dgm:prSet>
      <dgm:spPr/>
    </dgm:pt>
    <dgm:pt modelId="{6866C10D-2157-1F4E-863B-C9E83AE3F65F}" type="pres">
      <dgm:prSet presAssocID="{8398CCFB-FD4D-4A27-A9F7-50C4619CB462}" presName="hierChild2" presStyleCnt="0"/>
      <dgm:spPr/>
    </dgm:pt>
    <dgm:pt modelId="{14A27845-C51E-5840-98EB-0CD609CD0D31}" type="pres">
      <dgm:prSet presAssocID="{44B2BC23-BB4F-417B-B152-A31B57D28C04}" presName="hierRoot1" presStyleCnt="0"/>
      <dgm:spPr/>
    </dgm:pt>
    <dgm:pt modelId="{919BC3FE-9B53-034D-933E-A9ADDFE1CECB}" type="pres">
      <dgm:prSet presAssocID="{44B2BC23-BB4F-417B-B152-A31B57D28C04}" presName="composite" presStyleCnt="0"/>
      <dgm:spPr/>
    </dgm:pt>
    <dgm:pt modelId="{1096ADD7-1155-4A45-9641-A07F4D42D9AA}" type="pres">
      <dgm:prSet presAssocID="{44B2BC23-BB4F-417B-B152-A31B57D28C04}" presName="background" presStyleLbl="node0" presStyleIdx="2" presStyleCnt="3"/>
      <dgm:spPr/>
    </dgm:pt>
    <dgm:pt modelId="{3B36BD74-712D-9345-A12A-996E7AD74217}" type="pres">
      <dgm:prSet presAssocID="{44B2BC23-BB4F-417B-B152-A31B57D28C04}" presName="text" presStyleLbl="fgAcc0" presStyleIdx="2" presStyleCnt="3">
        <dgm:presLayoutVars>
          <dgm:chPref val="3"/>
        </dgm:presLayoutVars>
      </dgm:prSet>
      <dgm:spPr/>
    </dgm:pt>
    <dgm:pt modelId="{B1EB7C4E-EDE4-BD47-8768-7E0FB9429EB6}" type="pres">
      <dgm:prSet presAssocID="{44B2BC23-BB4F-417B-B152-A31B57D28C04}" presName="hierChild2" presStyleCnt="0"/>
      <dgm:spPr/>
    </dgm:pt>
  </dgm:ptLst>
  <dgm:cxnLst>
    <dgm:cxn modelId="{62F7E00E-E883-0748-8F82-390FF49D6AEA}" type="presOf" srcId="{A3D3ED2B-45AC-4816-830B-467FA44B9E3F}" destId="{B7D27AB1-4F0E-A14A-874E-D47B8EA3C67F}" srcOrd="0" destOrd="0" presId="urn:microsoft.com/office/officeart/2005/8/layout/hierarchy1"/>
    <dgm:cxn modelId="{AB84A72E-D93D-434D-B6F5-3F206A1B3A8C}" srcId="{448C2010-868C-457A-9A11-F33B30105C1C}" destId="{44B2BC23-BB4F-417B-B152-A31B57D28C04}" srcOrd="2" destOrd="0" parTransId="{B81CAA4B-598F-4454-947D-F8CD4E741EAF}" sibTransId="{ED04C522-2B94-4F7F-9A4A-6AC9E583CB54}"/>
    <dgm:cxn modelId="{FDB7A93C-DB9E-475D-97E0-2E225E7A1C9F}" srcId="{448C2010-868C-457A-9A11-F33B30105C1C}" destId="{A3D3ED2B-45AC-4816-830B-467FA44B9E3F}" srcOrd="0" destOrd="0" parTransId="{F1A1152A-3C2D-49F1-ADCC-08DCB2BCC6DA}" sibTransId="{40518C8B-93C0-4F02-A39A-E2537F494D65}"/>
    <dgm:cxn modelId="{1570EA94-81E1-A848-BC31-FC7EB6B429F1}" type="presOf" srcId="{448C2010-868C-457A-9A11-F33B30105C1C}" destId="{D53E2BF7-5184-714A-A011-CC025EB0D2A0}" srcOrd="0" destOrd="0" presId="urn:microsoft.com/office/officeart/2005/8/layout/hierarchy1"/>
    <dgm:cxn modelId="{C96129B4-0685-4D42-8369-45DEBC1E2CCF}" type="presOf" srcId="{8398CCFB-FD4D-4A27-A9F7-50C4619CB462}" destId="{4F9335C5-F03F-C241-A17C-124555D1A0B4}" srcOrd="0" destOrd="0" presId="urn:microsoft.com/office/officeart/2005/8/layout/hierarchy1"/>
    <dgm:cxn modelId="{6529BDDB-3388-4C08-916C-6B3F8188137C}" srcId="{448C2010-868C-457A-9A11-F33B30105C1C}" destId="{8398CCFB-FD4D-4A27-A9F7-50C4619CB462}" srcOrd="1" destOrd="0" parTransId="{8EB53044-9C3D-45FA-BF20-DA5E91B90EDE}" sibTransId="{3A014528-FFA6-4DAB-BD75-DEB3F478BD55}"/>
    <dgm:cxn modelId="{DE3853E7-0C60-C74A-A8FF-A7809B95C4E1}" type="presOf" srcId="{44B2BC23-BB4F-417B-B152-A31B57D28C04}" destId="{3B36BD74-712D-9345-A12A-996E7AD74217}" srcOrd="0" destOrd="0" presId="urn:microsoft.com/office/officeart/2005/8/layout/hierarchy1"/>
    <dgm:cxn modelId="{DCA07966-6054-2243-8358-BACEDE08D5DB}" type="presParOf" srcId="{D53E2BF7-5184-714A-A011-CC025EB0D2A0}" destId="{5EF62C80-A188-904D-9B39-A4AB9C28D5B5}" srcOrd="0" destOrd="0" presId="urn:microsoft.com/office/officeart/2005/8/layout/hierarchy1"/>
    <dgm:cxn modelId="{E96941CE-C781-4B42-9D1C-72C733C0F354}" type="presParOf" srcId="{5EF62C80-A188-904D-9B39-A4AB9C28D5B5}" destId="{A82DE606-BAD0-244B-B845-E1E3E2A7C6A5}" srcOrd="0" destOrd="0" presId="urn:microsoft.com/office/officeart/2005/8/layout/hierarchy1"/>
    <dgm:cxn modelId="{AFEE7900-2320-A54A-897D-0FF1718D2429}" type="presParOf" srcId="{A82DE606-BAD0-244B-B845-E1E3E2A7C6A5}" destId="{CE7D8CF2-59D5-A54A-B470-DDC14CD12FA9}" srcOrd="0" destOrd="0" presId="urn:microsoft.com/office/officeart/2005/8/layout/hierarchy1"/>
    <dgm:cxn modelId="{E4F30C25-A680-2447-9125-BD1AF20115AA}" type="presParOf" srcId="{A82DE606-BAD0-244B-B845-E1E3E2A7C6A5}" destId="{B7D27AB1-4F0E-A14A-874E-D47B8EA3C67F}" srcOrd="1" destOrd="0" presId="urn:microsoft.com/office/officeart/2005/8/layout/hierarchy1"/>
    <dgm:cxn modelId="{AB43656D-0EAF-9445-8945-609472B2BF1F}" type="presParOf" srcId="{5EF62C80-A188-904D-9B39-A4AB9C28D5B5}" destId="{0A4B6763-0F1E-AC40-A067-9B616313AF97}" srcOrd="1" destOrd="0" presId="urn:microsoft.com/office/officeart/2005/8/layout/hierarchy1"/>
    <dgm:cxn modelId="{5E92E5FE-CBB8-8C47-8FAE-FE0E99442682}" type="presParOf" srcId="{D53E2BF7-5184-714A-A011-CC025EB0D2A0}" destId="{D3C79190-DBD7-AC4A-B0AF-9ACA62CBAD57}" srcOrd="1" destOrd="0" presId="urn:microsoft.com/office/officeart/2005/8/layout/hierarchy1"/>
    <dgm:cxn modelId="{0AD0A666-B15F-F846-934E-0D0397D08A14}" type="presParOf" srcId="{D3C79190-DBD7-AC4A-B0AF-9ACA62CBAD57}" destId="{47FD00FA-5885-0A41-BCBA-40C675259C99}" srcOrd="0" destOrd="0" presId="urn:microsoft.com/office/officeart/2005/8/layout/hierarchy1"/>
    <dgm:cxn modelId="{036A745E-D020-C444-B643-80FFDAFA0BC4}" type="presParOf" srcId="{47FD00FA-5885-0A41-BCBA-40C675259C99}" destId="{94E34E0A-4D0C-6F4D-A5FC-4323C4DFA447}" srcOrd="0" destOrd="0" presId="urn:microsoft.com/office/officeart/2005/8/layout/hierarchy1"/>
    <dgm:cxn modelId="{66196CFE-C5BC-9747-B8F3-CCDF50C6C275}" type="presParOf" srcId="{47FD00FA-5885-0A41-BCBA-40C675259C99}" destId="{4F9335C5-F03F-C241-A17C-124555D1A0B4}" srcOrd="1" destOrd="0" presId="urn:microsoft.com/office/officeart/2005/8/layout/hierarchy1"/>
    <dgm:cxn modelId="{1E87FFC2-4178-F041-92CB-B39E74626639}" type="presParOf" srcId="{D3C79190-DBD7-AC4A-B0AF-9ACA62CBAD57}" destId="{6866C10D-2157-1F4E-863B-C9E83AE3F65F}" srcOrd="1" destOrd="0" presId="urn:microsoft.com/office/officeart/2005/8/layout/hierarchy1"/>
    <dgm:cxn modelId="{A08B12A4-D395-704C-8C0F-67EAC38761B0}" type="presParOf" srcId="{D53E2BF7-5184-714A-A011-CC025EB0D2A0}" destId="{14A27845-C51E-5840-98EB-0CD609CD0D31}" srcOrd="2" destOrd="0" presId="urn:microsoft.com/office/officeart/2005/8/layout/hierarchy1"/>
    <dgm:cxn modelId="{26445D56-C770-6245-95C7-06D6694022C2}" type="presParOf" srcId="{14A27845-C51E-5840-98EB-0CD609CD0D31}" destId="{919BC3FE-9B53-034D-933E-A9ADDFE1CECB}" srcOrd="0" destOrd="0" presId="urn:microsoft.com/office/officeart/2005/8/layout/hierarchy1"/>
    <dgm:cxn modelId="{34734280-49FD-1346-9F58-73CFCCE4A9BF}" type="presParOf" srcId="{919BC3FE-9B53-034D-933E-A9ADDFE1CECB}" destId="{1096ADD7-1155-4A45-9641-A07F4D42D9AA}" srcOrd="0" destOrd="0" presId="urn:microsoft.com/office/officeart/2005/8/layout/hierarchy1"/>
    <dgm:cxn modelId="{39DBC0DD-F5C8-0D4C-80E9-C0A71233683A}" type="presParOf" srcId="{919BC3FE-9B53-034D-933E-A9ADDFE1CECB}" destId="{3B36BD74-712D-9345-A12A-996E7AD74217}" srcOrd="1" destOrd="0" presId="urn:microsoft.com/office/officeart/2005/8/layout/hierarchy1"/>
    <dgm:cxn modelId="{6B20D5BB-7F57-5B47-83FD-2161FE56B3C8}" type="presParOf" srcId="{14A27845-C51E-5840-98EB-0CD609CD0D31}" destId="{B1EB7C4E-EDE4-BD47-8768-7E0FB9429E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D8CF2-59D5-A54A-B470-DDC14CD12FA9}">
      <dsp:nvSpPr>
        <dsp:cNvPr id="0" name=""/>
        <dsp:cNvSpPr/>
      </dsp:nvSpPr>
      <dsp:spPr>
        <a:xfrm>
          <a:off x="0" y="756552"/>
          <a:ext cx="3006918" cy="190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27AB1-4F0E-A14A-874E-D47B8EA3C67F}">
      <dsp:nvSpPr>
        <dsp:cNvPr id="0" name=""/>
        <dsp:cNvSpPr/>
      </dsp:nvSpPr>
      <dsp:spPr>
        <a:xfrm>
          <a:off x="334102" y="1073949"/>
          <a:ext cx="3006918" cy="1909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Source: President William McKinley, </a:t>
          </a:r>
          <a:r>
            <a:rPr lang="en-US" sz="2300" i="1" kern="1200"/>
            <a:t>Benevolent Assimilation Proclamation</a:t>
          </a:r>
          <a:r>
            <a:rPr lang="en-US" sz="2300" kern="1200"/>
            <a:t>, December 21, 1898. </a:t>
          </a:r>
        </a:p>
      </dsp:txBody>
      <dsp:txXfrm>
        <a:off x="390026" y="1129873"/>
        <a:ext cx="2895070" cy="1797545"/>
      </dsp:txXfrm>
    </dsp:sp>
    <dsp:sp modelId="{94E34E0A-4D0C-6F4D-A5FC-4323C4DFA447}">
      <dsp:nvSpPr>
        <dsp:cNvPr id="0" name=""/>
        <dsp:cNvSpPr/>
      </dsp:nvSpPr>
      <dsp:spPr>
        <a:xfrm>
          <a:off x="3675122" y="756552"/>
          <a:ext cx="3006918" cy="190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335C5-F03F-C241-A17C-124555D1A0B4}">
      <dsp:nvSpPr>
        <dsp:cNvPr id="0" name=""/>
        <dsp:cNvSpPr/>
      </dsp:nvSpPr>
      <dsp:spPr>
        <a:xfrm>
          <a:off x="4009224" y="1073949"/>
          <a:ext cx="3006918" cy="1909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Read the primary source handout. 5 minutes. </a:t>
          </a:r>
        </a:p>
      </dsp:txBody>
      <dsp:txXfrm>
        <a:off x="4065148" y="1129873"/>
        <a:ext cx="2895070" cy="1797545"/>
      </dsp:txXfrm>
    </dsp:sp>
    <dsp:sp modelId="{1096ADD7-1155-4A45-9641-A07F4D42D9AA}">
      <dsp:nvSpPr>
        <dsp:cNvPr id="0" name=""/>
        <dsp:cNvSpPr/>
      </dsp:nvSpPr>
      <dsp:spPr>
        <a:xfrm>
          <a:off x="7350244" y="756552"/>
          <a:ext cx="3006918" cy="190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6BD74-712D-9345-A12A-996E7AD74217}">
      <dsp:nvSpPr>
        <dsp:cNvPr id="0" name=""/>
        <dsp:cNvSpPr/>
      </dsp:nvSpPr>
      <dsp:spPr>
        <a:xfrm>
          <a:off x="7684346" y="1073949"/>
          <a:ext cx="3006918" cy="1909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Command Question: Based </a:t>
          </a:r>
          <a:r>
            <a:rPr lang="en-US" sz="2300" i="1" kern="1200"/>
            <a:t>only </a:t>
          </a:r>
          <a:r>
            <a:rPr lang="en-US" sz="2300" kern="1200"/>
            <a:t>on this document, what are your Rules of Engagement (ROE)? </a:t>
          </a:r>
        </a:p>
      </dsp:txBody>
      <dsp:txXfrm>
        <a:off x="7740270" y="1129873"/>
        <a:ext cx="2895070" cy="17975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C8C30-0268-4442-A841-D368BF8DD102}" type="datetimeFigureOut">
              <a:rPr lang="en-US" smtClean="0"/>
              <a:t>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215FA-FC81-9042-9505-51B7FDDDCB69}" type="slidenum">
              <a:rPr lang="en-US" smtClean="0"/>
              <a:t>‹#›</a:t>
            </a:fld>
            <a:endParaRPr lang="en-US"/>
          </a:p>
        </p:txBody>
      </p:sp>
    </p:spTree>
    <p:extLst>
      <p:ext uri="{BB962C8B-B14F-4D97-AF65-F5344CB8AC3E}">
        <p14:creationId xmlns:p14="http://schemas.microsoft.com/office/powerpoint/2010/main" val="300192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Briefing: It is December 1898. The Spanish fleet is destroyed. Spain has ceded the Philippines to the U.S. for $20 million. You are the theatre commanders in Manilla. Washington has issued your strategic guidance. </a:t>
            </a:r>
          </a:p>
        </p:txBody>
      </p:sp>
      <p:sp>
        <p:nvSpPr>
          <p:cNvPr id="4" name="Slide Number Placeholder 3"/>
          <p:cNvSpPr>
            <a:spLocks noGrp="1"/>
          </p:cNvSpPr>
          <p:nvPr>
            <p:ph type="sldNum" sz="quarter" idx="5"/>
          </p:nvPr>
        </p:nvSpPr>
        <p:spPr/>
        <p:txBody>
          <a:bodyPr/>
          <a:lstStyle/>
          <a:p>
            <a:fld id="{0EB215FA-FC81-9042-9505-51B7FDDDCB69}" type="slidenum">
              <a:rPr lang="en-US" smtClean="0"/>
              <a:t>3</a:t>
            </a:fld>
            <a:endParaRPr lang="en-US"/>
          </a:p>
        </p:txBody>
      </p:sp>
    </p:spTree>
    <p:extLst>
      <p:ext uri="{BB962C8B-B14F-4D97-AF65-F5344CB8AC3E}">
        <p14:creationId xmlns:p14="http://schemas.microsoft.com/office/powerpoint/2010/main" val="121640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answer: Restrictive. Minimal force. Focus on “winning hearts and minds.” </a:t>
            </a:r>
          </a:p>
        </p:txBody>
      </p:sp>
      <p:sp>
        <p:nvSpPr>
          <p:cNvPr id="4" name="Slide Number Placeholder 3"/>
          <p:cNvSpPr>
            <a:spLocks noGrp="1"/>
          </p:cNvSpPr>
          <p:nvPr>
            <p:ph type="sldNum" sz="quarter" idx="5"/>
          </p:nvPr>
        </p:nvSpPr>
        <p:spPr/>
        <p:txBody>
          <a:bodyPr/>
          <a:lstStyle/>
          <a:p>
            <a:fld id="{0EB215FA-FC81-9042-9505-51B7FDDDCB69}" type="slidenum">
              <a:rPr lang="en-US" smtClean="0"/>
              <a:t>4</a:t>
            </a:fld>
            <a:endParaRPr lang="en-US"/>
          </a:p>
        </p:txBody>
      </p:sp>
    </p:spTree>
    <p:extLst>
      <p:ext uri="{BB962C8B-B14F-4D97-AF65-F5344CB8AC3E}">
        <p14:creationId xmlns:p14="http://schemas.microsoft.com/office/powerpoint/2010/main" val="255463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to 1900. Your ‘Friendship’ strategy isn’t working. Convoys are ambushed. Villagers claim neutrality by day but lay IEDs (punji pits) by night. General Arthur MacArthur (Military Governor) delivers this assessment to the Senate.” </a:t>
            </a:r>
          </a:p>
        </p:txBody>
      </p:sp>
      <p:sp>
        <p:nvSpPr>
          <p:cNvPr id="4" name="Slide Number Placeholder 3"/>
          <p:cNvSpPr>
            <a:spLocks noGrp="1"/>
          </p:cNvSpPr>
          <p:nvPr>
            <p:ph type="sldNum" sz="quarter" idx="5"/>
          </p:nvPr>
        </p:nvSpPr>
        <p:spPr/>
        <p:txBody>
          <a:bodyPr/>
          <a:lstStyle/>
          <a:p>
            <a:fld id="{0EB215FA-FC81-9042-9505-51B7FDDDCB69}" type="slidenum">
              <a:rPr lang="en-US" smtClean="0"/>
              <a:t>5</a:t>
            </a:fld>
            <a:endParaRPr lang="en-US"/>
          </a:p>
        </p:txBody>
      </p:sp>
    </p:spTree>
    <p:extLst>
      <p:ext uri="{BB962C8B-B14F-4D97-AF65-F5344CB8AC3E}">
        <p14:creationId xmlns:p14="http://schemas.microsoft.com/office/powerpoint/2010/main" val="374600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Briefing: September 1901. Balangiga Massacre. Company C, 9</a:t>
            </a:r>
            <a:r>
              <a:rPr lang="en-US" baseline="30000" dirty="0"/>
              <a:t>th</a:t>
            </a:r>
            <a:r>
              <a:rPr lang="en-US" dirty="0"/>
              <a:t> Infantry is surprised while eating breakfast. 48 Americans are hacked to death. The public demands a response. General Jacob ‘Hell-Roaring’ Smith arrives in Samar and issues verbal orders to Major Littleton Waller (USMC).” </a:t>
            </a:r>
          </a:p>
          <a:p>
            <a:endParaRPr lang="en-US" dirty="0"/>
          </a:p>
          <a:p>
            <a:r>
              <a:rPr lang="en-US" dirty="0"/>
              <a:t>Discussion Prompt: You are Major Waller. You are a Marine officer. You have just received this direct verbal order from an Army General. </a:t>
            </a:r>
          </a:p>
          <a:p>
            <a:r>
              <a:rPr lang="en-US" dirty="0"/>
              <a:t>Questions: </a:t>
            </a:r>
          </a:p>
          <a:p>
            <a:endParaRPr lang="en-US" dirty="0"/>
          </a:p>
          <a:p>
            <a:r>
              <a:rPr lang="en-US" dirty="0"/>
              <a:t>1.) The Ethics Check: Do you follow the order? (Waller did not kill children, but he did execute prisoners and burn villages). </a:t>
            </a:r>
          </a:p>
          <a:p>
            <a:r>
              <a:rPr lang="en-US" dirty="0"/>
              <a:t>2.) The Leadership Dilemma: If you refuse, you risk insubordination in a combat zone. If you accept, you commit war crimes. What is the correct course of action for an officer? </a:t>
            </a:r>
          </a:p>
          <a:p>
            <a:r>
              <a:rPr lang="en-US" dirty="0"/>
              <a:t>3.) The Strategic Blowback: How does Smith’s order (once leaked) affect McKinley’s original goal of “Benevolent Assimilation”? </a:t>
            </a:r>
          </a:p>
          <a:p>
            <a:endParaRPr lang="en-US" dirty="0"/>
          </a:p>
          <a:p>
            <a:r>
              <a:rPr lang="en-US" dirty="0"/>
              <a:t>Debrief: </a:t>
            </a:r>
          </a:p>
          <a:p>
            <a:r>
              <a:rPr lang="en-US" dirty="0"/>
              <a:t>-Tactical vs. Strategic: While Smith’s brutality “pacified” Samar tactically, it was a strategic disaster that fueled the Anti-Imperialist League back home. </a:t>
            </a:r>
          </a:p>
          <a:p>
            <a:r>
              <a:rPr lang="en-US" dirty="0"/>
              <a:t>-Modern Parallel: This is the same dilemma faced in Vietnam (My Lai Context) and recent conflicts in the Middle East. The question “who is the enemy?” remains the hardest question in </a:t>
            </a:r>
            <a:r>
              <a:rPr lang="en-US"/>
              <a:t>asymmetric warfare. </a:t>
            </a:r>
            <a:endParaRPr lang="en-US" dirty="0"/>
          </a:p>
          <a:p>
            <a:endParaRPr lang="en-US" dirty="0"/>
          </a:p>
        </p:txBody>
      </p:sp>
      <p:sp>
        <p:nvSpPr>
          <p:cNvPr id="4" name="Slide Number Placeholder 3"/>
          <p:cNvSpPr>
            <a:spLocks noGrp="1"/>
          </p:cNvSpPr>
          <p:nvPr>
            <p:ph type="sldNum" sz="quarter" idx="5"/>
          </p:nvPr>
        </p:nvSpPr>
        <p:spPr/>
        <p:txBody>
          <a:bodyPr/>
          <a:lstStyle/>
          <a:p>
            <a:fld id="{0EB215FA-FC81-9042-9505-51B7FDDDCB69}" type="slidenum">
              <a:rPr lang="en-US" smtClean="0"/>
              <a:t>7</a:t>
            </a:fld>
            <a:endParaRPr lang="en-US"/>
          </a:p>
        </p:txBody>
      </p:sp>
    </p:spTree>
    <p:extLst>
      <p:ext uri="{BB962C8B-B14F-4D97-AF65-F5344CB8AC3E}">
        <p14:creationId xmlns:p14="http://schemas.microsoft.com/office/powerpoint/2010/main" val="348528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Why did we just spend three years fighting a brutal insurgency to keep the Philippines? Was it for Philippine coconuts?</a:t>
            </a:r>
          </a:p>
          <a:p>
            <a:r>
              <a:rPr lang="en-US" dirty="0"/>
              <a:t>A: No. It was for China. The Philippines was the “coaling station” to get U.S. goods into the massive Chinese market. </a:t>
            </a:r>
          </a:p>
          <a:p>
            <a:endParaRPr lang="en-US" dirty="0"/>
          </a:p>
          <a:p>
            <a:r>
              <a:rPr lang="en-US" dirty="0"/>
              <a:t>Image: “China, the Cake of Kings” (Henri Meyer, 1898)</a:t>
            </a:r>
          </a:p>
          <a:p>
            <a:r>
              <a:rPr lang="en-US" dirty="0"/>
              <a:t>What do you see in this image? Queen Victoria, Kaiser Wilhelm II, Nicholas II, and the Meiji Emperor. Chinese official is protesting but ignored. </a:t>
            </a:r>
          </a:p>
          <a:p>
            <a:r>
              <a:rPr lang="en-US" dirty="0"/>
              <a:t>The problem: The U.S. is not at the table. We arrived late in the imperial game. If China gets carved into colonies like Africa, the U.S. gets locked out of the market. </a:t>
            </a:r>
          </a:p>
        </p:txBody>
      </p:sp>
      <p:sp>
        <p:nvSpPr>
          <p:cNvPr id="4" name="Slide Number Placeholder 3"/>
          <p:cNvSpPr>
            <a:spLocks noGrp="1"/>
          </p:cNvSpPr>
          <p:nvPr>
            <p:ph type="sldNum" sz="quarter" idx="5"/>
          </p:nvPr>
        </p:nvSpPr>
        <p:spPr/>
        <p:txBody>
          <a:bodyPr/>
          <a:lstStyle/>
          <a:p>
            <a:fld id="{0EB215FA-FC81-9042-9505-51B7FDDDCB69}" type="slidenum">
              <a:rPr lang="en-US" smtClean="0"/>
              <a:t>10</a:t>
            </a:fld>
            <a:endParaRPr lang="en-US"/>
          </a:p>
        </p:txBody>
      </p:sp>
    </p:spTree>
    <p:extLst>
      <p:ext uri="{BB962C8B-B14F-4D97-AF65-F5344CB8AC3E}">
        <p14:creationId xmlns:p14="http://schemas.microsoft.com/office/powerpoint/2010/main" val="307943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Trap: None of the European powers wanted to agree to this, but none of them wanted to be the </a:t>
            </a:r>
            <a:r>
              <a:rPr lang="en-US" i="1" dirty="0"/>
              <a:t>first</a:t>
            </a:r>
            <a:r>
              <a:rPr lang="en-US" i="0" dirty="0"/>
              <a:t> to say ”No” and look like the greedy villain in front of the U.S. </a:t>
            </a:r>
          </a:p>
          <a:p>
            <a:endParaRPr lang="en-US" i="0" dirty="0"/>
          </a:p>
          <a:p>
            <a:r>
              <a:rPr lang="en-US" i="0" dirty="0"/>
              <a:t>The Response: They all sent vague, non-committal replies like, “We agree in principle, depending on what Russia does…” </a:t>
            </a:r>
          </a:p>
          <a:p>
            <a:endParaRPr lang="en-US" i="0" dirty="0"/>
          </a:p>
          <a:p>
            <a:r>
              <a:rPr lang="en-US" i="0" dirty="0"/>
              <a:t>Hay’s Move: John Hay publicly announced that </a:t>
            </a:r>
            <a:r>
              <a:rPr lang="en-US" b="1" i="0" dirty="0"/>
              <a:t>everyone had agreed</a:t>
            </a:r>
            <a:r>
              <a:rPr lang="en-US" b="0" i="0" dirty="0"/>
              <a:t>. He accepted their “maybe” as a “yes” and declared the policy active. It was a bluff that became reality because no one wanted to challenge it. </a:t>
            </a:r>
          </a:p>
          <a:p>
            <a:endParaRPr lang="en-US" b="0" i="0" dirty="0"/>
          </a:p>
          <a:p>
            <a:r>
              <a:rPr lang="en-US" b="0" i="0" dirty="0"/>
              <a:t>Final Takeaway:  In 1898, the U.S. became a world power using </a:t>
            </a:r>
            <a:r>
              <a:rPr lang="en-US" b="1" i="0" dirty="0"/>
              <a:t>Hard Power</a:t>
            </a:r>
            <a:r>
              <a:rPr lang="en-US" b="0" i="0" dirty="0"/>
              <a:t> (the Navy) to take the Philippines. In 1899, it secured its economic future in China using </a:t>
            </a:r>
            <a:r>
              <a:rPr lang="en-US" b="1" i="0" dirty="0"/>
              <a:t>Soft Power</a:t>
            </a:r>
            <a:r>
              <a:rPr lang="en-US" b="0" i="0" dirty="0"/>
              <a:t> to open the door. Modern U.S. strategy </a:t>
            </a:r>
            <a:r>
              <a:rPr lang="en-US" b="0" i="0"/>
              <a:t>requires both.</a:t>
            </a:r>
            <a:endParaRPr lang="en-US"/>
          </a:p>
        </p:txBody>
      </p:sp>
      <p:sp>
        <p:nvSpPr>
          <p:cNvPr id="4" name="Slide Number Placeholder 3"/>
          <p:cNvSpPr>
            <a:spLocks noGrp="1"/>
          </p:cNvSpPr>
          <p:nvPr>
            <p:ph type="sldNum" sz="quarter" idx="5"/>
          </p:nvPr>
        </p:nvSpPr>
        <p:spPr/>
        <p:txBody>
          <a:bodyPr/>
          <a:lstStyle/>
          <a:p>
            <a:fld id="{0EB215FA-FC81-9042-9505-51B7FDDDCB69}" type="slidenum">
              <a:rPr lang="en-US" smtClean="0"/>
              <a:t>11</a:t>
            </a:fld>
            <a:endParaRPr lang="en-US"/>
          </a:p>
        </p:txBody>
      </p:sp>
    </p:spTree>
    <p:extLst>
      <p:ext uri="{BB962C8B-B14F-4D97-AF65-F5344CB8AC3E}">
        <p14:creationId xmlns:p14="http://schemas.microsoft.com/office/powerpoint/2010/main" val="197568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2/3/26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699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2/3/26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6769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2/3/26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238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2/3/26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245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2/3/26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0832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2/3/26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997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2/3/26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9797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2/3/26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6510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2/3/26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960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2/3/26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843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2/3/26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2199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2/3/26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57699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33" r:id="rId6"/>
    <p:sldLayoutId id="2147483828" r:id="rId7"/>
    <p:sldLayoutId id="2147483829" r:id="rId8"/>
    <p:sldLayoutId id="2147483830" r:id="rId9"/>
    <p:sldLayoutId id="2147483832" r:id="rId10"/>
    <p:sldLayoutId id="214748383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D280CE-AC51-01CD-9FA4-468F063C6071}"/>
              </a:ext>
            </a:extLst>
          </p:cNvPr>
          <p:cNvSpPr>
            <a:spLocks noGrp="1"/>
          </p:cNvSpPr>
          <p:nvPr>
            <p:ph type="title"/>
          </p:nvPr>
        </p:nvSpPr>
        <p:spPr>
          <a:xfrm>
            <a:off x="703400" y="908651"/>
            <a:ext cx="4937004" cy="4058682"/>
          </a:xfrm>
        </p:spPr>
        <p:txBody>
          <a:bodyPr vert="horz" lIns="91440" tIns="45720" rIns="91440" bIns="45720" rtlCol="0" anchor="t">
            <a:normAutofit/>
          </a:bodyPr>
          <a:lstStyle/>
          <a:p>
            <a:pPr>
              <a:lnSpc>
                <a:spcPct val="90000"/>
              </a:lnSpc>
            </a:pPr>
            <a:r>
              <a:rPr lang="en-US" sz="4600" dirty="0"/>
              <a:t>American Imperialism: Pacific Theatre </a:t>
            </a:r>
            <a:br>
              <a:rPr lang="en-US" sz="4600" dirty="0"/>
            </a:br>
            <a:br>
              <a:rPr lang="en-US" sz="4600" dirty="0"/>
            </a:br>
            <a:r>
              <a:rPr lang="en-US" sz="4600" dirty="0"/>
              <a:t>Tactical Decision Game</a:t>
            </a:r>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descr="Network with pins">
            <a:extLst>
              <a:ext uri="{FF2B5EF4-FFF2-40B4-BE49-F238E27FC236}">
                <a16:creationId xmlns:a16="http://schemas.microsoft.com/office/drawing/2014/main" id="{51A8B33B-13F9-2F98-80FE-EA04B53D8738}"/>
              </a:ext>
            </a:extLst>
          </p:cNvPr>
          <p:cNvPicPr>
            <a:picLocks noChangeAspect="1"/>
          </p:cNvPicPr>
          <p:nvPr/>
        </p:nvPicPr>
        <p:blipFill>
          <a:blip r:embed="rId2"/>
          <a:srcRect l="20889" r="22233"/>
          <a:stretch>
            <a:fillRect/>
          </a:stretch>
        </p:blipFill>
        <p:spPr>
          <a:xfrm>
            <a:off x="6326272" y="10"/>
            <a:ext cx="5865727" cy="6857990"/>
          </a:xfrm>
          <a:prstGeom prst="rect">
            <a:avLst/>
          </a:prstGeom>
        </p:spPr>
      </p:pic>
    </p:spTree>
    <p:extLst>
      <p:ext uri="{BB962C8B-B14F-4D97-AF65-F5344CB8AC3E}">
        <p14:creationId xmlns:p14="http://schemas.microsoft.com/office/powerpoint/2010/main" val="282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4" name="Straight Connector 105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8" name="Rectangle 105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57901-9E93-ECE7-3CEB-E3791EDC073A}"/>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a:t>The “Open Door” Policy</a:t>
            </a:r>
          </a:p>
        </p:txBody>
      </p:sp>
      <p:pic>
        <p:nvPicPr>
          <p:cNvPr id="1026" name="Picture 2">
            <a:extLst>
              <a:ext uri="{FF2B5EF4-FFF2-40B4-BE49-F238E27FC236}">
                <a16:creationId xmlns:a16="http://schemas.microsoft.com/office/drawing/2014/main" id="{0BB2ACA1-7D37-F3F5-206B-214D0EBA44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 b="2619"/>
          <a:stretch>
            <a:fillRect/>
          </a:stretch>
        </p:blipFill>
        <p:spPr bwMode="auto">
          <a:xfrm>
            <a:off x="1" y="10"/>
            <a:ext cx="4876799"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1060" name="Straight Connector 105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8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8ED6C-C9A6-E505-A0EA-133FA9609DA0}"/>
              </a:ext>
            </a:extLst>
          </p:cNvPr>
          <p:cNvSpPr>
            <a:spLocks noGrp="1"/>
          </p:cNvSpPr>
          <p:nvPr>
            <p:ph type="title"/>
          </p:nvPr>
        </p:nvSpPr>
        <p:spPr>
          <a:xfrm>
            <a:off x="704088" y="905256"/>
            <a:ext cx="2834979" cy="5218679"/>
          </a:xfrm>
        </p:spPr>
        <p:txBody>
          <a:bodyPr>
            <a:normAutofit/>
          </a:bodyPr>
          <a:lstStyle/>
          <a:p>
            <a:r>
              <a:rPr lang="en-US" sz="3200"/>
              <a:t>The “Open Door” Policy</a:t>
            </a:r>
          </a:p>
        </p:txBody>
      </p:sp>
      <p:sp>
        <p:nvSpPr>
          <p:cNvPr id="4" name="Rectangle 1">
            <a:extLst>
              <a:ext uri="{FF2B5EF4-FFF2-40B4-BE49-F238E27FC236}">
                <a16:creationId xmlns:a16="http://schemas.microsoft.com/office/drawing/2014/main" id="{6499CFA6-291D-45E5-03F5-260E81835E96}"/>
              </a:ext>
            </a:extLst>
          </p:cNvPr>
          <p:cNvSpPr>
            <a:spLocks noGrp="1" noChangeArrowheads="1"/>
          </p:cNvSpPr>
          <p:nvPr>
            <p:ph idx="1"/>
          </p:nvPr>
        </p:nvSpPr>
        <p:spPr bwMode="auto">
          <a:xfrm>
            <a:off x="3843866" y="905256"/>
            <a:ext cx="7644046" cy="52562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b="1" i="0" u="none" strike="noStrike" cap="none" normalizeH="0" baseline="0">
                <a:ln>
                  <a:noFill/>
                </a:ln>
                <a:effectLst/>
                <a:latin typeface="Arial" panose="020B0604020202020204" pitchFamily="34" charset="0"/>
              </a:rPr>
              <a:t>Source:</a:t>
            </a:r>
            <a:r>
              <a:rPr kumimoji="0" lang="en-US" altLang="en-US" b="0" i="0" u="none" strike="noStrike" cap="none" normalizeH="0" baseline="0">
                <a:ln>
                  <a:noFill/>
                </a:ln>
                <a:effectLst/>
                <a:latin typeface="Arial" panose="020B0604020202020204" pitchFamily="34" charset="0"/>
              </a:rPr>
              <a:t> Secretary of State John Hay, First Open Door Note (1899)</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effectLst/>
                <a:latin typeface="Arial" panose="020B0604020202020204" pitchFamily="34" charset="0"/>
              </a:rPr>
              <a:t>"[The United States requests that each nation] within its respective sphere of whatever influence... shall apply to the commerce of all nations the Chinese treaty tariff... and that no higher railroad charges or harbor dues shall be levied on [American] merchandise than are levied on its own nationals."</a:t>
            </a:r>
          </a:p>
        </p:txBody>
      </p:sp>
      <p:cxnSp>
        <p:nvCxnSpPr>
          <p:cNvPr id="11" name="Straight Connector 10">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78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5" name="Straight Connector 14">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0EF1E95-B672-F856-ED25-5EDF3B3AF996}"/>
              </a:ext>
            </a:extLst>
          </p:cNvPr>
          <p:cNvSpPr>
            <a:spLocks noGrp="1"/>
          </p:cNvSpPr>
          <p:nvPr>
            <p:ph type="title"/>
          </p:nvPr>
        </p:nvSpPr>
        <p:spPr>
          <a:xfrm>
            <a:off x="702129" y="914760"/>
            <a:ext cx="3678485" cy="3543764"/>
          </a:xfrm>
        </p:spPr>
        <p:txBody>
          <a:bodyPr>
            <a:normAutofit/>
          </a:bodyPr>
          <a:lstStyle/>
          <a:p>
            <a:r>
              <a:rPr lang="en-US"/>
              <a:t>Objective:</a:t>
            </a:r>
            <a:endParaRPr lang="en-US" dirty="0"/>
          </a:p>
        </p:txBody>
      </p:sp>
      <p:sp>
        <p:nvSpPr>
          <p:cNvPr id="4" name="Content Placeholder 3">
            <a:extLst>
              <a:ext uri="{FF2B5EF4-FFF2-40B4-BE49-F238E27FC236}">
                <a16:creationId xmlns:a16="http://schemas.microsoft.com/office/drawing/2014/main" id="{D70CF280-5F9D-3ED7-78CE-0A1B91F81903}"/>
              </a:ext>
            </a:extLst>
          </p:cNvPr>
          <p:cNvSpPr>
            <a:spLocks noGrp="1"/>
          </p:cNvSpPr>
          <p:nvPr>
            <p:ph idx="1"/>
          </p:nvPr>
        </p:nvSpPr>
        <p:spPr>
          <a:xfrm>
            <a:off x="4773168" y="993228"/>
            <a:ext cx="6720840" cy="4935981"/>
          </a:xfrm>
        </p:spPr>
        <p:txBody>
          <a:bodyPr>
            <a:normAutofit/>
          </a:bodyPr>
          <a:lstStyle/>
          <a:p>
            <a:r>
              <a:rPr lang="en-US" dirty="0"/>
              <a:t>Cadets will evaluate the friction between political strategy ( “Benevolent Assimilation”) and tactical reality (Counter-Insurgency/COIN) by analyzing conflicting orders during the Philippine-American War (1899-1902). </a:t>
            </a:r>
          </a:p>
        </p:txBody>
      </p:sp>
    </p:spTree>
    <p:extLst>
      <p:ext uri="{BB962C8B-B14F-4D97-AF65-F5344CB8AC3E}">
        <p14:creationId xmlns:p14="http://schemas.microsoft.com/office/powerpoint/2010/main" val="220944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B577E-4DE0-AD88-FBFA-D3B546247226}"/>
              </a:ext>
            </a:extLst>
          </p:cNvPr>
          <p:cNvSpPr>
            <a:spLocks noGrp="1"/>
          </p:cNvSpPr>
          <p:nvPr>
            <p:ph type="title"/>
          </p:nvPr>
        </p:nvSpPr>
        <p:spPr>
          <a:xfrm>
            <a:off x="695326" y="4742029"/>
            <a:ext cx="10765912" cy="925950"/>
          </a:xfrm>
        </p:spPr>
        <p:txBody>
          <a:bodyPr vert="horz" lIns="91440" tIns="45720" rIns="91440" bIns="45720" rtlCol="0" anchor="t">
            <a:normAutofit/>
          </a:bodyPr>
          <a:lstStyle/>
          <a:p>
            <a:r>
              <a:rPr lang="en-US" sz="5400"/>
              <a:t>Phase 1: The Strategic mission</a:t>
            </a:r>
          </a:p>
        </p:txBody>
      </p:sp>
      <p:pic>
        <p:nvPicPr>
          <p:cNvPr id="1026" name="Picture 2" descr="American Imperialism (1867-1919)">
            <a:extLst>
              <a:ext uri="{FF2B5EF4-FFF2-40B4-BE49-F238E27FC236}">
                <a16:creationId xmlns:a16="http://schemas.microsoft.com/office/drawing/2014/main" id="{B453F4F8-7B0E-E90B-B8D9-62E7DC1C65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55724" y="723899"/>
            <a:ext cx="4778948" cy="3584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ral Map of the Philippines - Nations Online Project">
            <a:extLst>
              <a:ext uri="{FF2B5EF4-FFF2-40B4-BE49-F238E27FC236}">
                <a16:creationId xmlns:a16="http://schemas.microsoft.com/office/drawing/2014/main" id="{75415199-3903-4FEC-A989-968BE5690E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72812" y="723899"/>
            <a:ext cx="2562710" cy="3584211"/>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667603"/>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5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F242-22D6-081A-C304-ED1BC2544DF7}"/>
              </a:ext>
            </a:extLst>
          </p:cNvPr>
          <p:cNvSpPr>
            <a:spLocks noGrp="1"/>
          </p:cNvSpPr>
          <p:nvPr>
            <p:ph type="title"/>
          </p:nvPr>
        </p:nvSpPr>
        <p:spPr/>
        <p:txBody>
          <a:bodyPr/>
          <a:lstStyle/>
          <a:p>
            <a:r>
              <a:rPr lang="en-US" dirty="0"/>
              <a:t>Phase 1: The Strategic Mission</a:t>
            </a:r>
          </a:p>
        </p:txBody>
      </p:sp>
      <p:graphicFrame>
        <p:nvGraphicFramePr>
          <p:cNvPr id="5" name="Content Placeholder 2">
            <a:extLst>
              <a:ext uri="{FF2B5EF4-FFF2-40B4-BE49-F238E27FC236}">
                <a16:creationId xmlns:a16="http://schemas.microsoft.com/office/drawing/2014/main" id="{05314C7B-33FD-6FCF-5129-E8542F8BB1FD}"/>
              </a:ext>
            </a:extLst>
          </p:cNvPr>
          <p:cNvGraphicFramePr>
            <a:graphicFrameLocks noGrp="1"/>
          </p:cNvGraphicFramePr>
          <p:nvPr>
            <p:ph idx="1"/>
          </p:nvPr>
        </p:nvGraphicFramePr>
        <p:xfrm>
          <a:off x="700635" y="2221992"/>
          <a:ext cx="10691265" cy="373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81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4A622-24B6-3F6B-13A1-60FF08D3F112}"/>
              </a:ext>
            </a:extLst>
          </p:cNvPr>
          <p:cNvSpPr>
            <a:spLocks noGrp="1"/>
          </p:cNvSpPr>
          <p:nvPr>
            <p:ph type="title"/>
          </p:nvPr>
        </p:nvSpPr>
        <p:spPr>
          <a:xfrm>
            <a:off x="704087" y="559063"/>
            <a:ext cx="3306747" cy="5256025"/>
          </a:xfrm>
        </p:spPr>
        <p:txBody>
          <a:bodyPr>
            <a:normAutofit/>
          </a:bodyPr>
          <a:lstStyle/>
          <a:p>
            <a:r>
              <a:rPr lang="en-US" sz="3600"/>
              <a:t>Phase 2: The Intelligence failure (The “Ground” reality)</a:t>
            </a:r>
          </a:p>
        </p:txBody>
      </p:sp>
      <p:sp>
        <p:nvSpPr>
          <p:cNvPr id="3" name="Content Placeholder 2">
            <a:extLst>
              <a:ext uri="{FF2B5EF4-FFF2-40B4-BE49-F238E27FC236}">
                <a16:creationId xmlns:a16="http://schemas.microsoft.com/office/drawing/2014/main" id="{90C57E84-83EF-CBAD-24E9-9A260CBF11D1}"/>
              </a:ext>
            </a:extLst>
          </p:cNvPr>
          <p:cNvSpPr>
            <a:spLocks noGrp="1"/>
          </p:cNvSpPr>
          <p:nvPr>
            <p:ph idx="1"/>
          </p:nvPr>
        </p:nvSpPr>
        <p:spPr>
          <a:xfrm>
            <a:off x="4643022" y="622249"/>
            <a:ext cx="6844892" cy="5639712"/>
          </a:xfrm>
        </p:spPr>
        <p:txBody>
          <a:bodyPr>
            <a:normAutofit/>
          </a:bodyPr>
          <a:lstStyle/>
          <a:p>
            <a:r>
              <a:rPr lang="en-US" i="1" dirty="0"/>
              <a:t>Source: General Arthur MacArthur II, Testimony to the U.S. Senate (1902)</a:t>
            </a:r>
            <a:endParaRPr lang="en-US" dirty="0"/>
          </a:p>
          <a:p>
            <a:pPr marL="0" indent="0">
              <a:buNone/>
            </a:pPr>
            <a:r>
              <a:rPr lang="en-US" dirty="0"/>
              <a:t>"We are not fighting a 'faction' as has been represented... </a:t>
            </a:r>
            <a:r>
              <a:rPr lang="en-US" b="1" dirty="0"/>
              <a:t>we are fighting a people</a:t>
            </a:r>
            <a:r>
              <a:rPr lang="en-US" dirty="0"/>
              <a:t> who are animated by a love and affection and a gratitude [toward the insurgency] such as no one people on earth ever yet felt for another...</a:t>
            </a:r>
            <a:endParaRPr lang="en-US"/>
          </a:p>
          <a:p>
            <a:pPr marL="0" indent="0">
              <a:buNone/>
            </a:pPr>
            <a:r>
              <a:rPr lang="en-US" dirty="0"/>
              <a:t>The towns were apparently peaceful... [but] the whole population has been acting upon the conviction that the [insurgent] army is the expression of their political institutions.</a:t>
            </a:r>
            <a:endParaRPr lang="en-US"/>
          </a:p>
          <a:p>
            <a:pPr marL="0" indent="0">
              <a:buNone/>
            </a:pPr>
            <a:r>
              <a:rPr lang="en-US" b="1" dirty="0"/>
              <a:t>We have got the hatred and sullen submission of a subjugated people... There is not a man in these islands who is not conspiring against the Government.</a:t>
            </a:r>
            <a:r>
              <a:rPr lang="en-US" dirty="0"/>
              <a:t>"</a:t>
            </a:r>
            <a:endParaRPr lang="en-US"/>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23541"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19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1DFA908A-AC4B-405C-B7EE-5A2173942573}"/>
              </a:ext>
            </a:extLst>
          </p:cNvPr>
          <p:cNvSpPr>
            <a:spLocks noGrp="1"/>
          </p:cNvSpPr>
          <p:nvPr>
            <p:ph type="title"/>
          </p:nvPr>
        </p:nvSpPr>
        <p:spPr>
          <a:xfrm>
            <a:off x="954823" y="2109493"/>
            <a:ext cx="4265763" cy="1441776"/>
          </a:xfrm>
        </p:spPr>
        <p:txBody>
          <a:bodyPr anchor="t">
            <a:normAutofit/>
          </a:bodyPr>
          <a:lstStyle/>
          <a:p>
            <a:pPr>
              <a:lnSpc>
                <a:spcPct val="90000"/>
              </a:lnSpc>
            </a:pPr>
            <a:r>
              <a:rPr lang="en-US" sz="3400"/>
              <a:t>Phase 2: The Command Question</a:t>
            </a:r>
          </a:p>
        </p:txBody>
      </p:sp>
      <p:sp>
        <p:nvSpPr>
          <p:cNvPr id="16" name="Content Placeholder 2">
            <a:extLst>
              <a:ext uri="{FF2B5EF4-FFF2-40B4-BE49-F238E27FC236}">
                <a16:creationId xmlns:a16="http://schemas.microsoft.com/office/drawing/2014/main" id="{924353AC-B56A-1F85-E6B8-F8ACDE8A862B}"/>
              </a:ext>
            </a:extLst>
          </p:cNvPr>
          <p:cNvSpPr>
            <a:spLocks noGrp="1"/>
          </p:cNvSpPr>
          <p:nvPr>
            <p:ph idx="1"/>
          </p:nvPr>
        </p:nvSpPr>
        <p:spPr>
          <a:xfrm>
            <a:off x="5871353" y="2200490"/>
            <a:ext cx="5269831" cy="3445399"/>
          </a:xfrm>
        </p:spPr>
        <p:txBody>
          <a:bodyPr>
            <a:normAutofit/>
          </a:bodyPr>
          <a:lstStyle/>
          <a:p>
            <a:r>
              <a:rPr lang="en-US" b="1"/>
              <a:t>The Clausewitzian Problem: </a:t>
            </a:r>
            <a:r>
              <a:rPr lang="en-US"/>
              <a:t>MacArthur identifies the “Center of Gravity” as the </a:t>
            </a:r>
            <a:r>
              <a:rPr lang="en-US" i="1"/>
              <a:t>entire population</a:t>
            </a:r>
            <a:r>
              <a:rPr lang="en-US"/>
              <a:t>. If your orders are to “win affection,” but the population is united against you, is the mission achievable? </a:t>
            </a:r>
          </a:p>
          <a:p>
            <a:r>
              <a:rPr lang="en-US"/>
              <a:t>Do you request new orders, or do you adapt your tactics? </a:t>
            </a:r>
          </a:p>
        </p:txBody>
      </p:sp>
      <p:cxnSp>
        <p:nvCxnSpPr>
          <p:cNvPr id="17" name="Straight Connector 16">
            <a:extLst>
              <a:ext uri="{FF2B5EF4-FFF2-40B4-BE49-F238E27FC236}">
                <a16:creationId xmlns:a16="http://schemas.microsoft.com/office/drawing/2014/main" id="{78F0A063-5253-8DF5-3B7B-12FE096705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816" y="3764346"/>
            <a:ext cx="40233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0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4E189-0700-440C-6039-E62846340AC7}"/>
              </a:ext>
            </a:extLst>
          </p:cNvPr>
          <p:cNvSpPr>
            <a:spLocks noGrp="1"/>
          </p:cNvSpPr>
          <p:nvPr>
            <p:ph type="title"/>
          </p:nvPr>
        </p:nvSpPr>
        <p:spPr>
          <a:xfrm>
            <a:off x="704088" y="905256"/>
            <a:ext cx="2834979" cy="5218679"/>
          </a:xfrm>
        </p:spPr>
        <p:txBody>
          <a:bodyPr>
            <a:normAutofit/>
          </a:bodyPr>
          <a:lstStyle/>
          <a:p>
            <a:r>
              <a:rPr lang="en-US" sz="3200"/>
              <a:t>Phase 3: The Crisis &amp; The Unlawful order</a:t>
            </a:r>
          </a:p>
        </p:txBody>
      </p:sp>
      <p:sp>
        <p:nvSpPr>
          <p:cNvPr id="3" name="Content Placeholder 2">
            <a:extLst>
              <a:ext uri="{FF2B5EF4-FFF2-40B4-BE49-F238E27FC236}">
                <a16:creationId xmlns:a16="http://schemas.microsoft.com/office/drawing/2014/main" id="{D9EDA7CB-CDC7-8865-49AF-90ED73A157F5}"/>
              </a:ext>
            </a:extLst>
          </p:cNvPr>
          <p:cNvSpPr>
            <a:spLocks noGrp="1"/>
          </p:cNvSpPr>
          <p:nvPr>
            <p:ph idx="1"/>
          </p:nvPr>
        </p:nvSpPr>
        <p:spPr>
          <a:xfrm>
            <a:off x="3843866" y="905256"/>
            <a:ext cx="7644046" cy="5256243"/>
          </a:xfrm>
        </p:spPr>
        <p:txBody>
          <a:bodyPr>
            <a:normAutofit/>
          </a:bodyPr>
          <a:lstStyle/>
          <a:p>
            <a:r>
              <a:rPr lang="en-US" dirty="0"/>
              <a:t>Source: Testimony of Major Littleton Waller, Court-Martial of Gen. Jacob Smith (1902).</a:t>
            </a:r>
          </a:p>
          <a:p>
            <a:pPr marL="0" indent="0">
              <a:buNone/>
            </a:pPr>
            <a:r>
              <a:rPr lang="en-US" b="1" dirty="0"/>
              <a:t>Gen. Smith:</a:t>
            </a:r>
            <a:r>
              <a:rPr lang="en-US" dirty="0"/>
              <a:t> "I want no prisoners. I wish you to kill and burn; the more you kill and burn the better it will please me. I want all persons killed who are capable of bearing arms in actual hostilities against the United States."</a:t>
            </a:r>
          </a:p>
          <a:p>
            <a:pPr marL="0" indent="0">
              <a:buNone/>
            </a:pPr>
            <a:r>
              <a:rPr lang="en-US" b="1" dirty="0"/>
              <a:t>Maj. Waller:</a:t>
            </a:r>
            <a:r>
              <a:rPr lang="en-US" dirty="0"/>
              <a:t> "I would like to know the limit of age to respect, sir."</a:t>
            </a:r>
          </a:p>
          <a:p>
            <a:pPr marL="0" indent="0">
              <a:buNone/>
            </a:pPr>
            <a:r>
              <a:rPr lang="en-US" b="1" dirty="0"/>
              <a:t>Gen. Smith:</a:t>
            </a:r>
            <a:r>
              <a:rPr lang="en-US" dirty="0"/>
              <a:t> "Ten years of age."</a:t>
            </a:r>
          </a:p>
          <a:p>
            <a:pPr marL="0" indent="0">
              <a:buNone/>
            </a:pPr>
            <a:r>
              <a:rPr lang="en-US" b="1" dirty="0"/>
              <a:t>Gen. Smith:</a:t>
            </a:r>
            <a:r>
              <a:rPr lang="en-US" dirty="0"/>
              <a:t> "The interior of Samar must be made a </a:t>
            </a:r>
            <a:r>
              <a:rPr lang="en-US" b="1" dirty="0"/>
              <a:t>howling wilderness</a:t>
            </a:r>
            <a:r>
              <a:rPr lang="en-US" dirty="0"/>
              <a:t>."</a:t>
            </a:r>
          </a:p>
        </p:txBody>
      </p:sp>
      <p:cxnSp>
        <p:nvCxnSpPr>
          <p:cNvPr id="10" name="Straight Connector 9">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76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AA0B-D6C3-5D7E-72C2-1ADAD57C244A}"/>
              </a:ext>
            </a:extLst>
          </p:cNvPr>
          <p:cNvSpPr>
            <a:spLocks noGrp="1"/>
          </p:cNvSpPr>
          <p:nvPr>
            <p:ph type="title"/>
          </p:nvPr>
        </p:nvSpPr>
        <p:spPr/>
        <p:txBody>
          <a:bodyPr>
            <a:normAutofit fontScale="90000"/>
          </a:bodyPr>
          <a:lstStyle/>
          <a:p>
            <a:r>
              <a:rPr lang="en-US" dirty="0"/>
              <a:t>After action report: Philippine insurgency (1899-1902)</a:t>
            </a:r>
          </a:p>
        </p:txBody>
      </p:sp>
      <p:sp>
        <p:nvSpPr>
          <p:cNvPr id="3" name="Content Placeholder 2">
            <a:extLst>
              <a:ext uri="{FF2B5EF4-FFF2-40B4-BE49-F238E27FC236}">
                <a16:creationId xmlns:a16="http://schemas.microsoft.com/office/drawing/2014/main" id="{930142FD-E299-D86A-66B6-805DCD668060}"/>
              </a:ext>
            </a:extLst>
          </p:cNvPr>
          <p:cNvSpPr>
            <a:spLocks noGrp="1"/>
          </p:cNvSpPr>
          <p:nvPr>
            <p:ph idx="1"/>
          </p:nvPr>
        </p:nvSpPr>
        <p:spPr/>
        <p:txBody>
          <a:bodyPr>
            <a:normAutofit fontScale="85000" lnSpcReduction="10000"/>
          </a:bodyPr>
          <a:lstStyle/>
          <a:p>
            <a:pPr marL="457200" indent="-457200">
              <a:buFont typeface="+mj-lt"/>
              <a:buAutoNum type="arabicPeriod"/>
            </a:pPr>
            <a:r>
              <a:rPr lang="en-US" dirty="0"/>
              <a:t>The Human Cost</a:t>
            </a:r>
          </a:p>
          <a:p>
            <a:pPr marL="914400" lvl="1" indent="-457200">
              <a:buFont typeface="+mj-lt"/>
              <a:buAutoNum type="arabicPeriod"/>
            </a:pPr>
            <a:r>
              <a:rPr lang="en-US" dirty="0"/>
              <a:t>U.S. Forces: ~4,200 killed; ~2,800 wounded. Note: More died from disease than combat. </a:t>
            </a:r>
          </a:p>
          <a:p>
            <a:pPr marL="914400" lvl="1" indent="-457200">
              <a:buFont typeface="+mj-lt"/>
              <a:buAutoNum type="arabicPeriod"/>
            </a:pPr>
            <a:r>
              <a:rPr lang="en-US" dirty="0"/>
              <a:t>Filipino Combatants: ~16,000-20,000 killed. </a:t>
            </a:r>
          </a:p>
          <a:p>
            <a:pPr marL="914400" lvl="1" indent="-457200">
              <a:buFont typeface="+mj-lt"/>
              <a:buAutoNum type="arabicPeriod"/>
            </a:pPr>
            <a:r>
              <a:rPr lang="en-US" dirty="0"/>
              <a:t>Filipino Civilians: Estimated 200,000+ dead. (Primary causes: Cholera epidemics exacerbated by war, famine, and “reconcentration” camps). </a:t>
            </a:r>
          </a:p>
          <a:p>
            <a:pPr marL="457200" indent="-457200">
              <a:buFont typeface="+mj-lt"/>
              <a:buAutoNum type="arabicPeriod"/>
            </a:pPr>
            <a:r>
              <a:rPr lang="en-US" dirty="0"/>
              <a:t>Legal and Disciplinary Outcomes</a:t>
            </a:r>
          </a:p>
          <a:p>
            <a:pPr marL="914400" lvl="1" indent="-457200">
              <a:buFont typeface="+mj-lt"/>
              <a:buAutoNum type="arabicPeriod"/>
            </a:pPr>
            <a:r>
              <a:rPr lang="en-US" dirty="0"/>
              <a:t>Brigadier General Jacob Smith: Court-martialed for “conduct to the prejudice of good order and discipline.” </a:t>
            </a:r>
          </a:p>
          <a:p>
            <a:pPr marL="1371600" lvl="2" indent="-457200">
              <a:buFont typeface="+mj-lt"/>
              <a:buAutoNum type="arabicPeriod"/>
            </a:pPr>
            <a:r>
              <a:rPr lang="en-US" dirty="0"/>
              <a:t>Verdict: Guilty. </a:t>
            </a:r>
          </a:p>
          <a:p>
            <a:pPr marL="1371600" lvl="2" indent="-457200">
              <a:buFont typeface="+mj-lt"/>
              <a:buAutoNum type="arabicPeriod"/>
            </a:pPr>
            <a:r>
              <a:rPr lang="en-US" dirty="0"/>
              <a:t>Sentence: Admonished and forced into early retirement. (many Anti-Imperialists viewed this as a “slap on the wrist”) </a:t>
            </a:r>
          </a:p>
          <a:p>
            <a:pPr marL="914400" lvl="1" indent="-457200">
              <a:buFont typeface="+mj-lt"/>
              <a:buAutoNum type="arabicPeriod"/>
            </a:pPr>
            <a:r>
              <a:rPr lang="en-US" dirty="0"/>
              <a:t>Major Littleton Waller: Court-martialed for the execution of 11 Filipino porters without trial. </a:t>
            </a:r>
          </a:p>
          <a:p>
            <a:pPr marL="1371600" lvl="2" indent="-457200">
              <a:buFont typeface="+mj-lt"/>
              <a:buAutoNum type="arabicPeriod"/>
            </a:pPr>
            <a:r>
              <a:rPr lang="en-US" dirty="0"/>
              <a:t>Verdict: Acquitted. The court ruled he was acting under Smith’s direct orders and the extreme duress of the campaign. </a:t>
            </a:r>
          </a:p>
          <a:p>
            <a:pPr marL="457200" lvl="1" indent="0">
              <a:buNone/>
            </a:pPr>
            <a:endParaRPr lang="en-US" dirty="0"/>
          </a:p>
        </p:txBody>
      </p:sp>
    </p:spTree>
    <p:extLst>
      <p:ext uri="{BB962C8B-B14F-4D97-AF65-F5344CB8AC3E}">
        <p14:creationId xmlns:p14="http://schemas.microsoft.com/office/powerpoint/2010/main" val="242783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49D2-114F-7B25-F979-747B45568DC3}"/>
              </a:ext>
            </a:extLst>
          </p:cNvPr>
          <p:cNvSpPr>
            <a:spLocks noGrp="1"/>
          </p:cNvSpPr>
          <p:nvPr>
            <p:ph type="title"/>
          </p:nvPr>
        </p:nvSpPr>
        <p:spPr/>
        <p:txBody>
          <a:bodyPr/>
          <a:lstStyle/>
          <a:p>
            <a:r>
              <a:rPr lang="en-US" dirty="0"/>
              <a:t>After Action </a:t>
            </a:r>
            <a:r>
              <a:rPr lang="en-US" dirty="0" err="1"/>
              <a:t>REport</a:t>
            </a:r>
            <a:endParaRPr lang="en-US" dirty="0"/>
          </a:p>
        </p:txBody>
      </p:sp>
      <p:sp>
        <p:nvSpPr>
          <p:cNvPr id="3" name="Content Placeholder 2">
            <a:extLst>
              <a:ext uri="{FF2B5EF4-FFF2-40B4-BE49-F238E27FC236}">
                <a16:creationId xmlns:a16="http://schemas.microsoft.com/office/drawing/2014/main" id="{34A01441-7D0C-85AE-369F-75108487D97D}"/>
              </a:ext>
            </a:extLst>
          </p:cNvPr>
          <p:cNvSpPr>
            <a:spLocks noGrp="1"/>
          </p:cNvSpPr>
          <p:nvPr>
            <p:ph idx="1"/>
          </p:nvPr>
        </p:nvSpPr>
        <p:spPr/>
        <p:txBody>
          <a:bodyPr/>
          <a:lstStyle/>
          <a:p>
            <a:pPr marL="457200" indent="-457200">
              <a:buFont typeface="+mj-lt"/>
              <a:buAutoNum type="arabicPeriod"/>
            </a:pPr>
            <a:r>
              <a:rPr lang="en-US" b="1" dirty="0"/>
              <a:t>Strategic Result</a:t>
            </a:r>
          </a:p>
          <a:p>
            <a:pPr marL="914400" lvl="1" indent="-457200">
              <a:buFont typeface="+mj-lt"/>
              <a:buAutoNum type="arabicPeriod"/>
            </a:pPr>
            <a:r>
              <a:rPr lang="en-US" b="1" dirty="0"/>
              <a:t>Military Victory: </a:t>
            </a:r>
            <a:r>
              <a:rPr lang="en-US" dirty="0"/>
              <a:t>The insurgency was officially declared “over” on July 4, 1902.</a:t>
            </a:r>
          </a:p>
          <a:p>
            <a:pPr marL="914400" lvl="1" indent="-457200">
              <a:buFont typeface="+mj-lt"/>
              <a:buAutoNum type="arabicPeriod"/>
            </a:pPr>
            <a:r>
              <a:rPr lang="en-US" b="1" dirty="0"/>
              <a:t>Policy Shift: </a:t>
            </a:r>
            <a:r>
              <a:rPr lang="en-US" dirty="0"/>
              <a:t>The U.S. eventually pivoted away from pure military coercion to the </a:t>
            </a:r>
            <a:r>
              <a:rPr lang="en-US" b="1" dirty="0"/>
              <a:t>“Policy of Attraction”</a:t>
            </a:r>
            <a:r>
              <a:rPr lang="en-US" dirty="0"/>
              <a:t>—winning support through infrastructure, public education, and eventual self-governance. </a:t>
            </a:r>
          </a:p>
          <a:p>
            <a:pPr marL="457200" indent="-457200">
              <a:buFont typeface="+mj-lt"/>
              <a:buAutoNum type="arabicPeriod"/>
            </a:pPr>
            <a:r>
              <a:rPr lang="en-US" b="1" dirty="0"/>
              <a:t>Lesson Learned </a:t>
            </a:r>
          </a:p>
          <a:p>
            <a:pPr marL="914400" lvl="1" indent="-457200">
              <a:buFont typeface="+mj-lt"/>
              <a:buAutoNum type="arabicPeriod"/>
            </a:pPr>
            <a:r>
              <a:rPr lang="en-US" b="1" dirty="0"/>
              <a:t>The Paradox of force: </a:t>
            </a:r>
            <a:r>
              <a:rPr lang="en-US" dirty="0"/>
              <a:t>Excessive tactical brutality (Smith) may clear a sector temporarily, but it undermines the strategic political goal (McKinley). </a:t>
            </a:r>
          </a:p>
          <a:p>
            <a:pPr marL="914400" lvl="1" indent="-457200">
              <a:buFont typeface="+mj-lt"/>
              <a:buAutoNum type="arabicPeriod"/>
            </a:pPr>
            <a:r>
              <a:rPr lang="en-US" b="1" dirty="0"/>
              <a:t>Independence: </a:t>
            </a:r>
            <a:r>
              <a:rPr lang="en-US" dirty="0"/>
              <a:t>The Philippines remained a U.S. territory until gaining independence on July 4, 1946. </a:t>
            </a:r>
            <a:endParaRPr lang="en-US" b="1" dirty="0"/>
          </a:p>
          <a:p>
            <a:endParaRPr lang="en-US" dirty="0"/>
          </a:p>
        </p:txBody>
      </p:sp>
    </p:spTree>
    <p:extLst>
      <p:ext uri="{BB962C8B-B14F-4D97-AF65-F5344CB8AC3E}">
        <p14:creationId xmlns:p14="http://schemas.microsoft.com/office/powerpoint/2010/main" val="180711081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Dividend</Template>
  <TotalTime>94</TotalTime>
  <Words>1416</Words>
  <Application>Microsoft Macintosh PowerPoint</Application>
  <PresentationFormat>Widescreen</PresentationFormat>
  <Paragraphs>79</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Bierstadt</vt:lpstr>
      <vt:lpstr>Calisto MT</vt:lpstr>
      <vt:lpstr>Univers Condensed</vt:lpstr>
      <vt:lpstr>ChronicleVTI</vt:lpstr>
      <vt:lpstr>American Imperialism: Pacific Theatre   Tactical Decision Game</vt:lpstr>
      <vt:lpstr>Objective:</vt:lpstr>
      <vt:lpstr>Phase 1: The Strategic mission</vt:lpstr>
      <vt:lpstr>Phase 1: The Strategic Mission</vt:lpstr>
      <vt:lpstr>Phase 2: The Intelligence failure (The “Ground” reality)</vt:lpstr>
      <vt:lpstr>Phase 2: The Command Question</vt:lpstr>
      <vt:lpstr>Phase 3: The Crisis &amp; The Unlawful order</vt:lpstr>
      <vt:lpstr>After action report: Philippine insurgency (1899-1902)</vt:lpstr>
      <vt:lpstr>After Action REport</vt:lpstr>
      <vt:lpstr>The “Open Door” Policy</vt:lpstr>
      <vt:lpstr>The “Open Door”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Shipe, Jonathan L</dc:creator>
  <cp:lastModifiedBy>Shipe, Jonathan L</cp:lastModifiedBy>
  <cp:revision>4</cp:revision>
  <cp:lastPrinted>2026-02-03T15:41:16Z</cp:lastPrinted>
  <dcterms:created xsi:type="dcterms:W3CDTF">2026-02-03T15:16:39Z</dcterms:created>
  <dcterms:modified xsi:type="dcterms:W3CDTF">2026-02-03T16:54:20Z</dcterms:modified>
</cp:coreProperties>
</file>